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0fc39fc08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0fc39fc08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fc39fc08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fc39fc08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fc39fc08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fc39fc08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fc39fc08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fc39fc08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fc39fc08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0fc39fc08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fc39fc08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fc39fc08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cbi.nlm.nih.gov/books/NBK547615/figure/fig_3_5/?report=objectonly#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tutor.com/" TargetMode="External"/><Relationship Id="rId4" Type="http://schemas.openxmlformats.org/officeDocument/2006/relationships/hyperlink" Target="https://military.tutor.com/" TargetMode="External"/><Relationship Id="rId5" Type="http://schemas.openxmlformats.org/officeDocument/2006/relationships/hyperlink" Target="https://www.armymwr.com/programs-and-services/cys" TargetMode="External"/><Relationship Id="rId6" Type="http://schemas.openxmlformats.org/officeDocument/2006/relationships/hyperlink" Target="https://liberty.armymwr.com/programs/acs/exeptional-familymember-progra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operationwearehere.com/MilitaryEducationalResourcesforKids.html" TargetMode="External"/><Relationship Id="rId4" Type="http://schemas.openxmlformats.org/officeDocument/2006/relationships/hyperlink" Target="https://www.operationwearehere.com/MilitaryEducationalResourcesforKids.html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nafisdc.org/" TargetMode="External"/><Relationship Id="rId6" Type="http://schemas.openxmlformats.org/officeDocument/2006/relationships/hyperlink" Target="https://www.nafisdc.org/" TargetMode="External"/><Relationship Id="rId7" Type="http://schemas.openxmlformats.org/officeDocument/2006/relationships/hyperlink" Target="https://www.militaryonesource.mil/" TargetMode="External"/><Relationship Id="rId8" Type="http://schemas.openxmlformats.org/officeDocument/2006/relationships/hyperlink" Target="https://www.militaryonesource.m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40200" y="11422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accent2"/>
                </a:solidFill>
              </a:rPr>
              <a:t>Military Support</a:t>
            </a:r>
            <a:endParaRPr sz="5400">
              <a:solidFill>
                <a:schemeClr val="accent2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</a:rPr>
              <a:t>Hawk Eye Elementary</a:t>
            </a:r>
            <a:endParaRPr b="1" sz="3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1"/>
                </a:solidFill>
              </a:rPr>
              <a:t>2023-24</a:t>
            </a:r>
            <a:endParaRPr b="1" sz="3500">
              <a:solidFill>
                <a:schemeClr val="accent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5" y="2749313"/>
            <a:ext cx="2239625" cy="22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255900" y="3345775"/>
            <a:ext cx="4224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Address: 4321 Old Maxton Rd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Red Springs, NC 28376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Phone: (910) 875-2470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75" y="419452"/>
            <a:ext cx="2981325" cy="175312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580125" y="346575"/>
            <a:ext cx="7779300" cy="672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2"/>
                </a:solidFill>
              </a:rPr>
              <a:t>After this session, we will . . .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29175" y="1607975"/>
            <a:ext cx="77301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•</a:t>
            </a:r>
            <a:r>
              <a:rPr lang="en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Understand military family life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culture.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•</a:t>
            </a:r>
            <a:r>
              <a:rPr lang="en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Identify supports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and resources necessary for military families to thrive.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•</a:t>
            </a:r>
            <a:r>
              <a:rPr lang="en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Commit </a:t>
            </a:r>
            <a:r>
              <a:rPr lang="en" sz="2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 one tangible, sustainable act of support for families. </a:t>
            </a:r>
            <a:endParaRPr sz="2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250813" y="3627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Status of Service Members</a:t>
            </a:r>
            <a:endParaRPr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979450" y="4564225"/>
            <a:ext cx="3949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22">
                <a:solidFill>
                  <a:srgbClr val="724128"/>
                </a:solidFill>
                <a:highlight>
                  <a:srgbClr val="FFFFFF"/>
                </a:highlight>
              </a:rPr>
              <a:t>FIGURE 3-5 Family status of all service members (percent distribution)</a:t>
            </a:r>
            <a:endParaRPr sz="1022">
              <a:solidFill>
                <a:srgbClr val="72412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989">
                <a:solidFill>
                  <a:schemeClr val="dk2"/>
                </a:solidFill>
                <a:highlight>
                  <a:srgbClr val="FFFFFF"/>
                </a:highlight>
              </a:rPr>
              <a:t>SOURCE: Data from </a:t>
            </a:r>
            <a:r>
              <a:rPr lang="en" sz="989" u="sng">
                <a:solidFill>
                  <a:srgbClr val="2F4A8B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DoD (2017</a:t>
            </a:r>
            <a:r>
              <a:rPr lang="en" sz="989">
                <a:solidFill>
                  <a:schemeClr val="dk2"/>
                </a:solidFill>
                <a:highlight>
                  <a:srgbClr val="FFFFFF"/>
                </a:highlight>
              </a:rPr>
              <a:t>, pp. 134, 158).</a:t>
            </a:r>
            <a:endParaRPr sz="989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8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185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325" y="212300"/>
            <a:ext cx="3520305" cy="40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075" y="2636675"/>
            <a:ext cx="3742675" cy="23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25550" y="94875"/>
            <a:ext cx="4228800" cy="9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Military Culture</a:t>
            </a:r>
            <a:endParaRPr sz="42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75" y="94875"/>
            <a:ext cx="1053850" cy="49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subTitle"/>
          </p:nvPr>
        </p:nvSpPr>
        <p:spPr>
          <a:xfrm>
            <a:off x="265500" y="2769000"/>
            <a:ext cx="4228800" cy="19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3429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7200" u="sng">
                <a:solidFill>
                  <a:schemeClr val="dk2"/>
                </a:solidFill>
              </a:rPr>
              <a:t>Culture</a:t>
            </a:r>
            <a:r>
              <a:rPr lang="en" sz="7200">
                <a:solidFill>
                  <a:schemeClr val="dk2"/>
                </a:solidFill>
              </a:rPr>
              <a:t> is the knowledge, experience, values, ideals, attitudes, and symbols that are passed on from more experienced members of a community to new members.</a:t>
            </a:r>
            <a:endParaRPr sz="7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00" y="1381575"/>
            <a:ext cx="1982800" cy="12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215325"/>
            <a:ext cx="8520600" cy="62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Celebrating Military Children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31900" y="1246425"/>
            <a:ext cx="2954100" cy="16938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The Defense Department celebrates military children during the month of April. There are more than </a:t>
            </a:r>
            <a:r>
              <a:rPr lang="en">
                <a:solidFill>
                  <a:srgbClr val="7429C1"/>
                </a:solidFill>
                <a:highlight>
                  <a:srgbClr val="FFFFFF"/>
                </a:highlight>
              </a:rPr>
              <a:t>1.6 million</a:t>
            </a:r>
            <a:r>
              <a:rPr lang="en">
                <a:solidFill>
                  <a:srgbClr val="BE4204"/>
                </a:solidFill>
                <a:highlight>
                  <a:srgbClr val="FFFFFF"/>
                </a:highlight>
              </a:rPr>
              <a:t> military children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 who face many challenges and unique experiences as a result of their parents' service.</a:t>
            </a:r>
            <a:endParaRPr/>
          </a:p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3241725" y="1629900"/>
            <a:ext cx="2907900" cy="1883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While military members serve around the world, we often forget the challenges faced by their children. </a:t>
            </a:r>
            <a:r>
              <a:rPr lang="en">
                <a:solidFill>
                  <a:srgbClr val="7429C1"/>
                </a:solidFill>
                <a:highlight>
                  <a:srgbClr val="FFFFFF"/>
                </a:highlight>
              </a:rPr>
              <a:t>Military families move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 on average </a:t>
            </a:r>
            <a:r>
              <a:rPr lang="en">
                <a:solidFill>
                  <a:srgbClr val="BE4204"/>
                </a:solidFill>
                <a:highlight>
                  <a:srgbClr val="FFFFFF"/>
                </a:highlight>
              </a:rPr>
              <a:t>every two to three years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</a:rPr>
              <a:t>, impacting military children through changing schools and support networks.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6262100" y="1202875"/>
            <a:ext cx="2730000" cy="1693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Each year, the DOD joins national, state and local government, schools, military serving organizations, companies and private citizens in </a:t>
            </a:r>
            <a:r>
              <a:rPr lang="en">
                <a:solidFill>
                  <a:srgbClr val="7429C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celebrating military children</a:t>
            </a:r>
            <a:r>
              <a:rPr lang="en">
                <a:solidFill>
                  <a:schemeClr val="accent1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and the sacrifices they make.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50" y="334792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792675" y="4624175"/>
            <a:ext cx="3265800" cy="4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from: https://www.defense.gov/Spotlights/Month-of-the-Military-Child/</a:t>
            </a:r>
            <a:endParaRPr sz="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65500" y="2728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Military Families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265500" y="3060600"/>
            <a:ext cx="4045200" cy="1714500"/>
          </a:xfrm>
          <a:prstGeom prst="rect">
            <a:avLst/>
          </a:prstGeom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Hoke County Schools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School </a:t>
            </a:r>
            <a:r>
              <a:rPr lang="en" sz="2000">
                <a:solidFill>
                  <a:schemeClr val="dk2"/>
                </a:solidFill>
              </a:rPr>
              <a:t>Liaison</a:t>
            </a:r>
            <a:r>
              <a:rPr lang="en" sz="2000">
                <a:solidFill>
                  <a:schemeClr val="dk2"/>
                </a:solidFill>
              </a:rPr>
              <a:t> Officer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Iris Pierce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</a:rPr>
              <a:t>(910) 432-1023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highlight>
                  <a:srgbClr val="FFFFFF"/>
                </a:highlight>
              </a:rPr>
              <a:t>iris.d.pierce.naf@mail.mil</a:t>
            </a:r>
            <a:endParaRPr sz="20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p18"/>
          <p:cNvSpPr txBox="1"/>
          <p:nvPr>
            <p:ph idx="2" type="body"/>
          </p:nvPr>
        </p:nvSpPr>
        <p:spPr>
          <a:xfrm>
            <a:off x="4731300" y="229700"/>
            <a:ext cx="4237500" cy="4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Army Community Services</a:t>
            </a:r>
            <a:endParaRPr b="1" sz="1200" u="sng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 u="sng">
                <a:hlinkClick r:id="rId3"/>
              </a:rPr>
              <a:t>Tutor.com</a:t>
            </a:r>
            <a:endParaRPr sz="1000" u="sng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000"/>
              <a:t>Students can chat 24/7 with a live tutor in all core subjects and at all skill levels including essay writing, math, science, and more.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Military One Source Tutors</a:t>
            </a:r>
            <a:endParaRPr b="1" sz="12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 u="sng">
                <a:hlinkClick r:id="rId4"/>
              </a:rPr>
              <a:t>https://military.tutor.com</a:t>
            </a:r>
            <a:endParaRPr sz="10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800-342-9647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Private nonmedical counseling for free. Coaching and consultations 24/7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United States Army Child and Youth Services</a:t>
            </a:r>
            <a:endParaRPr b="1" sz="12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 u="sng">
                <a:hlinkClick r:id="rId5"/>
              </a:rPr>
              <a:t>https://https://www.armymwr.com/programs-and-services/cys</a:t>
            </a:r>
            <a:endParaRPr sz="10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910-432-1023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Important services include transition support, deployment support, and home school linkages.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Specialty Behavioral Health (SpBH) Groups</a:t>
            </a:r>
            <a:endParaRPr b="1" sz="12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910-907-8272</a:t>
            </a:r>
            <a:endParaRPr sz="1000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1000"/>
              <a:t>Anger Management, Couples Conflict Resolution, and Women’s Empowerment Groups.</a:t>
            </a:r>
            <a:endParaRPr sz="1000"/>
          </a:p>
          <a:p>
            <a:pPr indent="-30480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200"/>
              <a:buChar char="●"/>
            </a:pPr>
            <a:r>
              <a:rPr b="1" lang="en" sz="1200" u="sng"/>
              <a:t>Exceptional Family Member Program (EFMP)</a:t>
            </a:r>
            <a:endParaRPr b="1" sz="1200" u="sng"/>
          </a:p>
          <a:p>
            <a:pPr indent="0" lvl="0" mar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688"/>
              <a:buFont typeface="Arial"/>
              <a:buNone/>
            </a:pPr>
            <a:r>
              <a:rPr lang="en" sz="900" u="sng">
                <a:hlinkClick r:id="rId6"/>
              </a:rPr>
              <a:t>https://liberty.armymwr.com/programs/acs/exeptional-familymember-program</a:t>
            </a:r>
            <a:endParaRPr sz="900" u="sng"/>
          </a:p>
          <a:p>
            <a:pPr indent="0" lvl="0" marL="0" rtl="0" algn="l">
              <a:lnSpc>
                <a:spcPct val="95000"/>
              </a:lnSpc>
              <a:spcBef>
                <a:spcPts val="11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265500" y="6324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Continued…</a:t>
            </a:r>
            <a:endParaRPr/>
          </a:p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4783950" y="299625"/>
            <a:ext cx="4174800" cy="443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50">
                <a:solidFill>
                  <a:srgbClr val="1882ED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Operation: We Are Here</a:t>
            </a:r>
            <a:br>
              <a:rPr lang="en" sz="1650">
                <a:solidFill>
                  <a:srgbClr val="1882ED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500"/>
              <a:t>Resources for military connected families and educators.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50">
                <a:solidFill>
                  <a:srgbClr val="1882ED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National Association of Federally Impacted Schools</a:t>
            </a:r>
            <a:br>
              <a:rPr lang="en" sz="1650">
                <a:solidFill>
                  <a:srgbClr val="1882ED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500"/>
              <a:t>NAFIS advocates for federally impacted school districts and the students they educate</a:t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50">
                <a:solidFill>
                  <a:srgbClr val="1882ED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Military OneSource</a:t>
            </a:r>
            <a:br>
              <a:rPr lang="en" sz="1650">
                <a:solidFill>
                  <a:srgbClr val="1882ED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en" sz="1500"/>
              <a:t>Support for active-duty service members and their families.</a:t>
            </a:r>
            <a:endParaRPr sz="15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9275" y="2863200"/>
            <a:ext cx="3545525" cy="172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